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3"/>
  </p:notesMasterIdLst>
  <p:sldIdLst>
    <p:sldId id="1864" r:id="rId5"/>
    <p:sldId id="1846" r:id="rId6"/>
    <p:sldId id="1863" r:id="rId7"/>
    <p:sldId id="1865" r:id="rId8"/>
    <p:sldId id="1848" r:id="rId9"/>
    <p:sldId id="1866" r:id="rId10"/>
    <p:sldId id="1867" r:id="rId11"/>
    <p:sldId id="1859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01C2D1"/>
    <a:srgbClr val="297C2A"/>
    <a:srgbClr val="F69000"/>
    <a:srgbClr val="D3D3D3"/>
    <a:srgbClr val="E0E0E0"/>
    <a:srgbClr val="007788"/>
    <a:srgbClr val="D6D734"/>
    <a:srgbClr val="FF2625"/>
    <a:srgbClr val="005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158C3-2D45-4B8E-9224-B6F9DC288F4C}" v="4" dt="2021-11-25T13:33:57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60" autoAdjust="0"/>
    <p:restoredTop sz="94663"/>
  </p:normalViewPr>
  <p:slideViewPr>
    <p:cSldViewPr snapToGrid="0">
      <p:cViewPr varScale="1">
        <p:scale>
          <a:sx n="63" d="100"/>
          <a:sy n="63" d="100"/>
        </p:scale>
        <p:origin x="388" y="60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43A5AC0-459E-4425-91E3-48F0DAB26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7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746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r>
              <a:rPr lang="en-US" altLang="en-US" sz="6600" b="1">
                <a:latin typeface="+mn-lt"/>
              </a:rPr>
              <a:t>Click to edit Master title style</a:t>
            </a:r>
            <a:endParaRPr lang="en-US" altLang="en-US" sz="66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5578F-CE23-4B1E-8B29-2B29EC47F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2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-228600">
              <a:spcBef>
                <a:spcPts val="1000"/>
              </a:spcBef>
              <a:tabLst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9AE8D-05DC-434E-8BAB-DB7EE7462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2"/>
            <a:ext cx="5334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EAC93-2E5F-4D18-864F-810515C36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90D68-B82F-49A4-A08B-9A8AF3A6F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7187F-739A-422C-9E4F-F94E6DE09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 indent="-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3DB48-CF57-4729-916D-E4E70143A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200150" y="1200150"/>
            <a:ext cx="6858000" cy="4457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83D44B3A-DC81-4CDB-80B8-F943DED435E9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51569B0-9C86-438F-A1AE-05ED60D0F265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CCD311FE-1421-46A5-92B9-3C8A6A7F5E8C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2B789E47-10B7-479F-B3E4-97A211C54085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E771A75F-B91F-4601-B829-BEEA9E2B5912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12BE88AE-786D-4978-8E31-4015DBC2A4C3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315D8FE8-C69A-44FB-BD09-7F0E768518E0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0F99163-4524-4752-96D9-AA617FC04D6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C777E46D-D756-4BDA-A3B4-2DB1DE6E61D7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25B709C5-D087-49F1-A8A6-2D75DE33C76B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519D68D8-74F8-44F1-B73F-42156F9FDC23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543E355E-5790-4E21-8382-3C55A04CB9DC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C6494B8B-41CF-4993-B667-E00F064C385F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C4265E16-2BDF-4C97-8374-E88DBA6F3A72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066F27C5-C1F6-4034-8DFE-3FD5C1AC0452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831DC9A-E543-4101-A138-7EFCEC705713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48394A84-CE37-4002-93F8-44426484CDA8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B961E482-D999-4A66-AD86-3542D3D18CF4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B3AB249E-9AC7-4283-9819-84552EE8DA60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143194C4-B8D5-40E8-AA29-09CCFCCB1AAD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7D46313C-EB02-4047-89F6-D334E1D6555E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9D574720-4432-414F-A755-2165DB6A12B1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60DBF99C-FDEF-4EB8-BEB3-6016CF556C4E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F9BECBFC-E4BA-40A6-9C5C-2A5A5DF6702C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083D96D8-F927-4368-82B6-DF0B012BEAB0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C2459E27-74A6-4C11-B416-60F8ACAF5632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8740CA-03F5-4DE6-A689-9CF8CD6403FD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5EB10864-3F2A-490B-9AD9-34D31A12605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CA75FFEE-499C-4285-A7E5-05E7568C3C07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8932D4FB-D460-4F89-84DC-C0E9B85A0925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D74F4718-2831-43DD-B0C3-FFFAF19748B8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520F6E80-8A84-4DB2-A47F-74399197A10E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6741FEE2-217E-4F02-A93D-3EC0B83DDFDF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5AAF5A42-C6C0-4FAC-BE66-8AEB7C834AA4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4A6B066C-DCAA-422A-9702-95152A0B04C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9" name="Freeform 5">
            <a:extLst>
              <a:ext uri="{FF2B5EF4-FFF2-40B4-BE49-F238E27FC236}">
                <a16:creationId xmlns:a16="http://schemas.microsoft.com/office/drawing/2014/main" id="{C1DD997A-6B6A-49DA-83B4-A6974F09A420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id="{17A31390-9BB8-4FE9-8FAB-88549A24175C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3" name="Freeform 5">
            <a:extLst>
              <a:ext uri="{FF2B5EF4-FFF2-40B4-BE49-F238E27FC236}">
                <a16:creationId xmlns:a16="http://schemas.microsoft.com/office/drawing/2014/main" id="{20FAE2A1-8F27-49B8-8541-3C13B47AD6AC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2F19ADC6-9832-4580-9A14-D1B481D11E29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1561070-E604-473F-8E55-B4502DA7BD6D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9" name="Freeform 5">
            <a:extLst>
              <a:ext uri="{FF2B5EF4-FFF2-40B4-BE49-F238E27FC236}">
                <a16:creationId xmlns:a16="http://schemas.microsoft.com/office/drawing/2014/main" id="{4669F3F3-7F13-41B1-98EA-A04A88CE469C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1" name="Freeform 5">
            <a:extLst>
              <a:ext uri="{FF2B5EF4-FFF2-40B4-BE49-F238E27FC236}">
                <a16:creationId xmlns:a16="http://schemas.microsoft.com/office/drawing/2014/main" id="{42BD7F25-AB3C-4D00-977B-E773BA10807B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Freeform 5">
            <a:extLst>
              <a:ext uri="{FF2B5EF4-FFF2-40B4-BE49-F238E27FC236}">
                <a16:creationId xmlns:a16="http://schemas.microsoft.com/office/drawing/2014/main" id="{7B466185-3DA7-4D33-85BF-EAAB4125456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" name="Freeform 5">
            <a:extLst>
              <a:ext uri="{FF2B5EF4-FFF2-40B4-BE49-F238E27FC236}">
                <a16:creationId xmlns:a16="http://schemas.microsoft.com/office/drawing/2014/main" id="{067FBB6E-9FD4-4A30-8C7C-B36C4AA32A09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0D0C4E3C-A37B-4027-B20D-46357FB3665E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9" name="Freeform 5">
            <a:extLst>
              <a:ext uri="{FF2B5EF4-FFF2-40B4-BE49-F238E27FC236}">
                <a16:creationId xmlns:a16="http://schemas.microsoft.com/office/drawing/2014/main" id="{0FD2391E-D304-4294-8A05-6EC9E58FC417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" name="Freeform 5">
            <a:extLst>
              <a:ext uri="{FF2B5EF4-FFF2-40B4-BE49-F238E27FC236}">
                <a16:creationId xmlns:a16="http://schemas.microsoft.com/office/drawing/2014/main" id="{079D2452-BC77-4742-AB7B-30508A68E3C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3" name="Freeform 5">
            <a:extLst>
              <a:ext uri="{FF2B5EF4-FFF2-40B4-BE49-F238E27FC236}">
                <a16:creationId xmlns:a16="http://schemas.microsoft.com/office/drawing/2014/main" id="{7BCEC5E2-D648-46C8-8C64-94FDDCE7685B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Freeform 5">
            <a:extLst>
              <a:ext uri="{FF2B5EF4-FFF2-40B4-BE49-F238E27FC236}">
                <a16:creationId xmlns:a16="http://schemas.microsoft.com/office/drawing/2014/main" id="{6E6770F7-8B3D-46A2-BB80-73A1D63F34D1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7" name="Freeform 5">
            <a:extLst>
              <a:ext uri="{FF2B5EF4-FFF2-40B4-BE49-F238E27FC236}">
                <a16:creationId xmlns:a16="http://schemas.microsoft.com/office/drawing/2014/main" id="{DA305386-2CA9-4CB1-B6C1-3B6D7F722A4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" name="Freeform 5">
            <a:extLst>
              <a:ext uri="{FF2B5EF4-FFF2-40B4-BE49-F238E27FC236}">
                <a16:creationId xmlns:a16="http://schemas.microsoft.com/office/drawing/2014/main" id="{7F1BBA34-10D4-44F3-AE4C-203CE5E635E3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" name="Freeform 5">
            <a:extLst>
              <a:ext uri="{FF2B5EF4-FFF2-40B4-BE49-F238E27FC236}">
                <a16:creationId xmlns:a16="http://schemas.microsoft.com/office/drawing/2014/main" id="{3E3BBB0A-F44B-4418-9AB5-90C76F47B65C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3" name="Freeform 5">
            <a:extLst>
              <a:ext uri="{FF2B5EF4-FFF2-40B4-BE49-F238E27FC236}">
                <a16:creationId xmlns:a16="http://schemas.microsoft.com/office/drawing/2014/main" id="{786EAD10-8FDE-4463-AB44-FA22D4E08EB6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" name="Freeform 5">
            <a:extLst>
              <a:ext uri="{FF2B5EF4-FFF2-40B4-BE49-F238E27FC236}">
                <a16:creationId xmlns:a16="http://schemas.microsoft.com/office/drawing/2014/main" id="{F7762CAA-ACEF-45F9-9F8B-D4F10B020BC3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7" name="Freeform 5">
            <a:extLst>
              <a:ext uri="{FF2B5EF4-FFF2-40B4-BE49-F238E27FC236}">
                <a16:creationId xmlns:a16="http://schemas.microsoft.com/office/drawing/2014/main" id="{386FE2DA-52B1-4946-89A1-7E807D6B8820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9" name="Freeform 5">
            <a:extLst>
              <a:ext uri="{FF2B5EF4-FFF2-40B4-BE49-F238E27FC236}">
                <a16:creationId xmlns:a16="http://schemas.microsoft.com/office/drawing/2014/main" id="{630CDC40-690A-4572-8E6C-F852F589C734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1" name="Freeform 5">
            <a:extLst>
              <a:ext uri="{FF2B5EF4-FFF2-40B4-BE49-F238E27FC236}">
                <a16:creationId xmlns:a16="http://schemas.microsoft.com/office/drawing/2014/main" id="{0CBE04A5-557D-4ED8-9367-4965DF872CB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3" name="Freeform 5">
            <a:extLst>
              <a:ext uri="{FF2B5EF4-FFF2-40B4-BE49-F238E27FC236}">
                <a16:creationId xmlns:a16="http://schemas.microsoft.com/office/drawing/2014/main" id="{18C1D1A8-8F8A-49D6-AD02-B410DE26F0BE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" name="Freeform 5">
            <a:extLst>
              <a:ext uri="{FF2B5EF4-FFF2-40B4-BE49-F238E27FC236}">
                <a16:creationId xmlns:a16="http://schemas.microsoft.com/office/drawing/2014/main" id="{0919F9FD-AAF0-47C3-BF09-F46DC2147B65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37375F0B-BC73-4249-8F6A-670E30ED9D64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9" name="Freeform 5">
            <a:extLst>
              <a:ext uri="{FF2B5EF4-FFF2-40B4-BE49-F238E27FC236}">
                <a16:creationId xmlns:a16="http://schemas.microsoft.com/office/drawing/2014/main" id="{21E5C0A4-FAA3-4924-9412-BBA867E80D39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1" name="Freeform 5">
            <a:extLst>
              <a:ext uri="{FF2B5EF4-FFF2-40B4-BE49-F238E27FC236}">
                <a16:creationId xmlns:a16="http://schemas.microsoft.com/office/drawing/2014/main" id="{DA9355A1-AFF3-49B5-8161-79FD9B4B2D1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DC4114B-0609-4C4D-B543-47A78CCD924E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4991A45-6BE7-41F5-A26B-FEDE1476FA01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E524AC6-1148-4420-9876-811DD3A6CFA3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FB0D408-43F7-461D-BFDF-08A3F869B01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3BFEC4BA-AD08-41E5-B485-5D76779BD22C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CADCEEA-F24D-44AB-922F-8772E0343F65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A787DE99-F548-4F27-BD73-008223ADC626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7684DD24-7DDA-4D86-9D3A-4AF92794D2AB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B9B85DC-2B9F-4D61-8259-DFBAE7153C86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A3C2DDF8-77DE-44E7-82EB-BD2B109B8FDF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FA74D4D0-7595-4C86-991E-ACC5FA41CC6C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3157884-97DA-4B49-BAA8-4F244EF8688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7CDB3B0-5CB6-43DA-A0C1-5990C23AB10D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A932886D-EB20-4026-9D6E-687F61B1AA23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3E812D95-DE21-4AE5-8F40-2DB182F3DEB9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210B2D4F-6E86-4287-8EA1-EA3A728A112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E976474-73A7-4C5B-9BBB-2F877FE899E6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465A6564-AC40-4493-A583-1FFB6C3E9DD9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6954C064-7CB0-4288-BE96-E91AC7F876F2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90BB86D8-7370-4CF9-8DCC-597757CFC2FB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D8B61089-5F8D-4533-AFA2-5E4CFABC7955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C3DAA582-A4E2-4D0D-9142-F0A4E91DF0FF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0330153D-7AC7-4FEE-B014-E16DDA9F990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9FE05360-0BAD-4CD0-912B-2EFB0A93B25F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2BB69768-4BF4-4369-941D-7F83EA731EC1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51F585F2-FB0F-4846-9CD2-11F7FF96FD9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CBE3430D-F606-4308-B49E-D9AAD7125090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DBCBDCF3-6847-4191-A872-E8389FEBE08D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F7B483D-EB1A-45B5-B1AD-0EAE7F64763C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B3466B6D-9C19-4F9A-8173-BC98E52B1023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9C4E25A9-A7F7-4238-B98D-A72344849620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582162BB-6F36-41B5-B5AD-B7FD4177E530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652516D9-F1FA-4063-ADA2-9B081A2D5A2E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1C6A6B49-4641-48E9-8819-769AAE00B198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B1530B27-CB32-4FD6-ADCD-696B9A77D606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BAFEEEB6-FF84-414F-A371-D3F809A1C86D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0F8F801F-06E9-4E1C-A137-226729983354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3062C679-537B-4565-B111-60C31A15ACF4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887EEB3A-4213-464A-87A3-D2DAF47421F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ADC86261-F90C-45E0-A168-7581A8C02C38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504DD272-AA18-4EE6-AA29-9F6F74F23909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BCD198C-85D1-4065-9D67-82D3B38E1C37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900C489-4586-4F04-BD13-FF483556032E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FFF75EF5-F4A4-47DF-B2E8-27AF735DAE67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0C8AD0A5-DBDC-4519-871E-FE913951AE59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5417658F-66B2-4FE7-A854-CC3AE0F7EB74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A81C42B8-9501-457C-9DBC-BA397001DE6B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1E20BB75-9E81-42DF-B4BF-5B6987919CEC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D01EE500-D7A1-4352-BAD2-B850ACC4BC6A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1587723F-EB9C-433F-ACA5-343CDE53B4C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3B89FD7D-E9C3-4C00-9808-59AAFB03163F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6E04DD36-8E16-472A-941F-022D2E9A88A8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12E1B3B0-875B-4233-B21E-CFCC3D054FB2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FA6ADA-AE04-43D9-AEBA-6D4B6101D19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EF5B0E26-2791-4B14-B592-172C2FAC6FE5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7CDA8C23-F3D0-475C-8B0B-D2483AECFAB8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A6895141-163A-4201-B333-6467D533F440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96857859-9A05-4D31-8334-CDC677051A05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EBBC59FD-BB44-465C-9882-47450B890D9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B55E93B0-6435-4CBB-9B59-5C2C61984C86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CB08B145-8F37-4A8A-A4CE-4438007E168A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3B0D020A-90FC-400F-B7B5-63FC994068E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B4846-4E60-4E5B-9695-28F923D1D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91440" tIns="0" rIns="9144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AAE41-A985-425A-934D-615BBE36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11/25/2021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14.jpeg"/><Relationship Id="rId3" Type="http://schemas.openxmlformats.org/officeDocument/2006/relationships/image" Target="../media/image22.jpeg"/><Relationship Id="rId21" Type="http://schemas.openxmlformats.org/officeDocument/2006/relationships/image" Target="../media/image37.jpeg"/><Relationship Id="rId7" Type="http://schemas.openxmlformats.org/officeDocument/2006/relationships/image" Target="../media/image18.png"/><Relationship Id="rId12" Type="http://schemas.openxmlformats.org/officeDocument/2006/relationships/image" Target="../media/image16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24" Type="http://schemas.openxmlformats.org/officeDocument/2006/relationships/image" Target="../media/image40.png"/><Relationship Id="rId5" Type="http://schemas.openxmlformats.org/officeDocument/2006/relationships/image" Target="../media/image24.jpeg"/><Relationship Id="rId15" Type="http://schemas.openxmlformats.org/officeDocument/2006/relationships/image" Target="../media/image32.jpeg"/><Relationship Id="rId23" Type="http://schemas.openxmlformats.org/officeDocument/2006/relationships/image" Target="../media/image39.png"/><Relationship Id="rId10" Type="http://schemas.openxmlformats.org/officeDocument/2006/relationships/image" Target="../media/image28.png"/><Relationship Id="rId19" Type="http://schemas.openxmlformats.org/officeDocument/2006/relationships/image" Target="../media/image35.jpeg"/><Relationship Id="rId4" Type="http://schemas.openxmlformats.org/officeDocument/2006/relationships/image" Target="../media/image23.png"/><Relationship Id="rId9" Type="http://schemas.openxmlformats.org/officeDocument/2006/relationships/image" Target="../media/image27.jpg"/><Relationship Id="rId14" Type="http://schemas.openxmlformats.org/officeDocument/2006/relationships/image" Target="../media/image31.png"/><Relationship Id="rId2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415825" y="3670417"/>
            <a:ext cx="7528560" cy="2235200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1C2D1"/>
                </a:solidFill>
              </a:rPr>
              <a:t>A</a:t>
            </a:r>
            <a:r>
              <a:rPr lang="en-US" altLang="en-US" sz="4000" b="1" dirty="0"/>
              <a:t>nnual</a:t>
            </a:r>
            <a:r>
              <a:rPr lang="en-US" altLang="en-US" sz="4000" dirty="0"/>
              <a:t> </a:t>
            </a:r>
            <a:r>
              <a:rPr lang="en-US" altLang="en-US" sz="4000" b="1" dirty="0">
                <a:solidFill>
                  <a:srgbClr val="FE4387"/>
                </a:solidFill>
              </a:rPr>
              <a:t>P</a:t>
            </a:r>
            <a:r>
              <a:rPr lang="en-US" altLang="en-US" sz="4000" b="1" dirty="0"/>
              <a:t>erformance </a:t>
            </a:r>
            <a:r>
              <a:rPr lang="en-US" altLang="en-US" sz="4000" b="1" dirty="0">
                <a:solidFill>
                  <a:srgbClr val="F69000"/>
                </a:solidFill>
              </a:rPr>
              <a:t>R</a:t>
            </a:r>
            <a:r>
              <a:rPr lang="en-US" altLang="en-US" sz="4000" b="1" dirty="0"/>
              <a:t>eview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A4B8F-37A9-4B96-8545-1DB4A554EA03}"/>
              </a:ext>
            </a:extLst>
          </p:cNvPr>
          <p:cNvSpPr txBox="1"/>
          <p:nvPr/>
        </p:nvSpPr>
        <p:spPr>
          <a:xfrm>
            <a:off x="5645791" y="5075339"/>
            <a:ext cx="434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2020 - 2021</a:t>
            </a:r>
            <a:endParaRPr lang="en-CA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5512F69-C472-4CF8-B61A-10181E8DD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49" y="1782661"/>
            <a:ext cx="8170579" cy="29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">
        <p14:reveal/>
      </p:transition>
    </mc:Choice>
    <mc:Fallback xmlns="">
      <p:transition advTm="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3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289" y="2157993"/>
            <a:ext cx="5381191" cy="1189038"/>
          </a:xfrm>
        </p:spPr>
        <p:txBody>
          <a:bodyPr/>
          <a:lstStyle/>
          <a:p>
            <a:pPr algn="ctr"/>
            <a:r>
              <a:rPr lang="en-US" sz="6000" i="1" dirty="0">
                <a:solidFill>
                  <a:srgbClr val="FFC000"/>
                </a:solidFill>
                <a:latin typeface="Bradley Hand ITC"/>
              </a:rPr>
              <a:t>Who Are We?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6664" y="2945272"/>
            <a:ext cx="4970443" cy="44771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1800" b="0" i="1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Canadian Parents for French (CPF) is a national network of volunteers that value the French language as an integral part of Canada and is dedicated to the promotion and creation of French-second-language learning opportunities for young Canadians.</a:t>
            </a:r>
            <a:r>
              <a:rPr lang="en-US" sz="1800" b="0" i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 </a:t>
            </a:r>
            <a:endParaRPr lang="en-US" sz="1800" b="0" i="1" dirty="0">
              <a:solidFill>
                <a:schemeClr val="bg1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r>
              <a:rPr lang="en-US" sz="1800" b="0" i="1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CPF New Brunswick is a non-profit charitable organization and is the provincial branch of the national organization, Canadian Parents for French.</a:t>
            </a:r>
          </a:p>
          <a:p>
            <a:pPr algn="ctr"/>
            <a:r>
              <a:rPr lang="en-US" sz="1800" b="0" i="1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CPF New Brunswick has numerous local Chapters across the province which organize and deliver activities that support FSL learning both inside and outside of the classroom.</a:t>
            </a:r>
            <a:r>
              <a:rPr lang="en-US" sz="1800" b="0" i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 </a:t>
            </a:r>
            <a:endParaRPr lang="en-US" sz="1800" b="0" i="1" dirty="0">
              <a:solidFill>
                <a:schemeClr val="bg1"/>
              </a:solidFill>
              <a:effectLst/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AC5D4-A631-4662-98C9-A8266941E7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646" y="279009"/>
            <a:ext cx="10309413" cy="2195305"/>
          </a:xfrm>
          <a:prstGeom prst="rect">
            <a:avLst/>
          </a:prstGeom>
        </p:spPr>
      </p:pic>
      <p:pic>
        <p:nvPicPr>
          <p:cNvPr id="8" name="Picture 7" descr="A group of people wearing masks&#10;&#10;Description automatically generated">
            <a:extLst>
              <a:ext uri="{FF2B5EF4-FFF2-40B4-BE49-F238E27FC236}">
                <a16:creationId xmlns:a16="http://schemas.microsoft.com/office/drawing/2014/main" id="{B4B961EF-E999-4E91-9C9F-06DCDB214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06" y="2696948"/>
            <a:ext cx="2536358" cy="1902269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C121A68-0EBE-4443-A6C1-6AD1E82E5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06" y="4732204"/>
            <a:ext cx="2536358" cy="19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pull/>
      </p:transition>
    </mc:Choice>
    <mc:Fallback xmlns="">
      <p:transition spd="slow" advClick="0" advTm="2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2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4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46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148390" y="1443835"/>
            <a:ext cx="4160171" cy="38367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400" b="0" dirty="0">
                <a:cs typeface="Segoe UI"/>
              </a:rPr>
              <a:t>There were </a:t>
            </a:r>
            <a:r>
              <a:rPr lang="en-US" sz="1400" i="1" dirty="0">
                <a:solidFill>
                  <a:srgbClr val="FE4387"/>
                </a:solidFill>
                <a:cs typeface="Segoe UI"/>
              </a:rPr>
              <a:t>88 students </a:t>
            </a:r>
            <a:r>
              <a:rPr lang="en-US" sz="1400" b="0" dirty="0">
                <a:cs typeface="Segoe UI"/>
              </a:rPr>
              <a:t>that</a:t>
            </a:r>
            <a:r>
              <a:rPr lang="en-US" sz="1400" i="1" dirty="0">
                <a:cs typeface="Segoe UI"/>
              </a:rPr>
              <a:t> </a:t>
            </a:r>
            <a:r>
              <a:rPr lang="en-US" sz="1400" b="0" dirty="0">
                <a:cs typeface="Segoe UI"/>
              </a:rPr>
              <a:t>participated in Concours D’art </a:t>
            </a:r>
            <a:r>
              <a:rPr lang="en-US" sz="1400" b="0" dirty="0" err="1">
                <a:cs typeface="Segoe UI"/>
              </a:rPr>
              <a:t>oratoire</a:t>
            </a:r>
            <a:r>
              <a:rPr lang="en-US" sz="1400" b="0" dirty="0">
                <a:cs typeface="Segoe UI"/>
              </a:rPr>
              <a:t> </a:t>
            </a:r>
            <a:r>
              <a:rPr lang="en-US" sz="1400" b="0" dirty="0" err="1">
                <a:cs typeface="Segoe UI"/>
              </a:rPr>
              <a:t>virtuel</a:t>
            </a:r>
            <a:r>
              <a:rPr lang="en-US" sz="1400" b="0" dirty="0">
                <a:cs typeface="Segoe UI"/>
              </a:rPr>
              <a:t> 2020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400" b="0" dirty="0">
                <a:cs typeface="Segoe UI"/>
              </a:rPr>
              <a:t>Grades </a:t>
            </a:r>
            <a:r>
              <a:rPr lang="en-US" sz="1400" i="1" dirty="0">
                <a:solidFill>
                  <a:srgbClr val="FE4387"/>
                </a:solidFill>
                <a:cs typeface="Segoe UI"/>
              </a:rPr>
              <a:t>6-12 EFI, 7-12 LFI, 7&amp;8, 9&amp;10, 11&amp;12 PIF &amp; grade 12 FFL</a:t>
            </a:r>
            <a:r>
              <a:rPr lang="en-US" sz="1400" b="0" i="1" dirty="0">
                <a:solidFill>
                  <a:srgbClr val="FE4387"/>
                </a:solidFill>
                <a:cs typeface="Segoe UI"/>
              </a:rPr>
              <a:t> </a:t>
            </a:r>
            <a:r>
              <a:rPr lang="en-US" sz="1400" b="0" dirty="0">
                <a:cs typeface="Segoe UI"/>
              </a:rPr>
              <a:t>were invited to participate in this event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wer</a:t>
            </a:r>
            <a:r>
              <a:rPr lang="en-CA" sz="1400" b="0" dirty="0">
                <a:latin typeface="Arial" panose="020B0604020202020204" pitchFamily="34" charset="0"/>
                <a:ea typeface="Times New Roman" panose="02020603050405020304" pitchFamily="18" charset="0"/>
              </a:rPr>
              <a:t>e 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 people </a:t>
            </a:r>
            <a:r>
              <a:rPr lang="en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</a:t>
            </a:r>
            <a:r>
              <a:rPr lang="en-CA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volunteered to judge the speeches where 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were FSL graduates</a:t>
            </a:r>
            <a:endParaRPr lang="en-CA" sz="1400" b="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were 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88 certificates </a:t>
            </a:r>
            <a:r>
              <a:rPr lang="en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sent out following the competition</a:t>
            </a:r>
            <a:endParaRPr lang="en-CA" sz="1400" b="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were also 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42 plaques </a:t>
            </a:r>
            <a:r>
              <a:rPr lang="en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mailed out to</a:t>
            </a:r>
            <a:r>
              <a:rPr lang="en-CA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CA" sz="1400" i="1" baseline="30000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</a:t>
            </a:r>
            <a:r>
              <a:rPr lang="en-CA" sz="1400" i="1" baseline="30000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CA" sz="1400" i="1" dirty="0">
                <a:solidFill>
                  <a:srgbClr val="FE438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CA" sz="1400" i="1" baseline="30000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place winners as were the letters </a:t>
            </a:r>
            <a:r>
              <a:rPr lang="fr-CA" sz="1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</a:t>
            </a:r>
            <a:r>
              <a:rPr lang="fr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Université de Moncton (U de M) &amp; Université de Saint-Anne </a:t>
            </a:r>
            <a:r>
              <a:rPr lang="fr-CA" sz="1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offering</a:t>
            </a:r>
            <a:r>
              <a:rPr lang="fr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grade12 students bursaries to 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1st, 2</a:t>
            </a:r>
            <a:r>
              <a:rPr lang="en-CA" sz="1400" i="1" baseline="30000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CA" sz="1400" i="1" dirty="0">
                <a:solidFill>
                  <a:srgbClr val="FE438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&amp;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</a:t>
            </a:r>
            <a:r>
              <a:rPr lang="en-CA" sz="1400" i="1" baseline="30000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CA" sz="1400" i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CA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place winners in all 4 categories</a:t>
            </a:r>
            <a:endParaRPr lang="en-CA" sz="14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endParaRPr lang="en-US" b="1" dirty="0">
              <a:cs typeface="Segoe UI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042B33F-9CC1-44C4-A112-BFABD2C569A2}"/>
              </a:ext>
            </a:extLst>
          </p:cNvPr>
          <p:cNvSpPr txBox="1">
            <a:spLocks/>
          </p:cNvSpPr>
          <p:nvPr/>
        </p:nvSpPr>
        <p:spPr>
          <a:xfrm>
            <a:off x="4957665" y="1608242"/>
            <a:ext cx="1984310" cy="1189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D572B16-B8D4-41B2-A9E0-71F67A7D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3" y="5245722"/>
            <a:ext cx="3197291" cy="885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C9467A-CCEC-413B-B498-BE12F6F6F7A5}"/>
              </a:ext>
            </a:extLst>
          </p:cNvPr>
          <p:cNvSpPr txBox="1"/>
          <p:nvPr/>
        </p:nvSpPr>
        <p:spPr>
          <a:xfrm>
            <a:off x="8700698" y="670878"/>
            <a:ext cx="334905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>
                <a:solidFill>
                  <a:srgbClr val="FE4387"/>
                </a:solidFill>
                <a:latin typeface="Segoe Script" panose="030B0504020000000003" pitchFamily="66" charset="0"/>
                <a:cs typeface="Arial"/>
              </a:rPr>
              <a:t>CPF NB ONLINE TUTORING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F2C3F-7492-454A-B0FC-9B766BB5282F}"/>
              </a:ext>
            </a:extLst>
          </p:cNvPr>
          <p:cNvSpPr txBox="1"/>
          <p:nvPr/>
        </p:nvSpPr>
        <p:spPr>
          <a:xfrm>
            <a:off x="8649517" y="1143671"/>
            <a:ext cx="3542483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/>
            <a:r>
              <a:rPr lang="en-CA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effectLst/>
                <a:ea typeface="Times New Roman" panose="02020603050405020304" pitchFamily="18" charset="0"/>
              </a:rPr>
              <a:t>There were </a:t>
            </a:r>
            <a:r>
              <a:rPr lang="en-CA" sz="1400" b="1" i="1" dirty="0">
                <a:solidFill>
                  <a:srgbClr val="FE4387"/>
                </a:solidFill>
                <a:effectLst/>
                <a:ea typeface="Times New Roman" panose="02020603050405020304" pitchFamily="18" charset="0"/>
              </a:rPr>
              <a:t>18 FSL students </a:t>
            </a:r>
            <a:r>
              <a:rPr lang="en-CA" sz="1400" dirty="0">
                <a:effectLst/>
                <a:ea typeface="Times New Roman" panose="02020603050405020304" pitchFamily="18" charset="0"/>
              </a:rPr>
              <a:t>that</a:t>
            </a:r>
            <a:r>
              <a:rPr lang="en-CA" sz="14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CA" sz="1400" dirty="0">
                <a:effectLst/>
                <a:ea typeface="Times New Roman" panose="02020603050405020304" pitchFamily="18" charset="0"/>
              </a:rPr>
              <a:t>participated in </a:t>
            </a:r>
            <a:r>
              <a:rPr lang="en-CA" sz="1400" b="1" i="1" dirty="0">
                <a:solidFill>
                  <a:srgbClr val="FE4387"/>
                </a:solidFill>
                <a:effectLst/>
                <a:ea typeface="Times New Roman" panose="02020603050405020304" pitchFamily="18" charset="0"/>
              </a:rPr>
              <a:t>2 Online French Tutoring </a:t>
            </a:r>
            <a:endParaRPr lang="en-CA" sz="1400" b="1" i="1" dirty="0">
              <a:solidFill>
                <a:srgbClr val="FE4387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effectLst/>
                <a:ea typeface="Times New Roman" panose="02020603050405020304" pitchFamily="18" charset="0"/>
              </a:rPr>
              <a:t>CPF NB provided </a:t>
            </a:r>
            <a:r>
              <a:rPr lang="en-CA" sz="1400" b="1" i="1" dirty="0">
                <a:solidFill>
                  <a:srgbClr val="FE4387"/>
                </a:solidFill>
                <a:effectLst/>
                <a:ea typeface="Times New Roman" panose="02020603050405020304" pitchFamily="18" charset="0"/>
              </a:rPr>
              <a:t>$125 /student </a:t>
            </a:r>
            <a:r>
              <a:rPr lang="en-CA" sz="1400" dirty="0">
                <a:effectLst/>
                <a:ea typeface="Times New Roman" panose="02020603050405020304" pitchFamily="18" charset="0"/>
              </a:rPr>
              <a:t>for the Online French tutoring program and 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effectLst/>
                <a:ea typeface="Times New Roman" panose="02020603050405020304" pitchFamily="18" charset="0"/>
              </a:rPr>
              <a:t>CPF National provided </a:t>
            </a:r>
            <a:r>
              <a:rPr lang="en-CA" sz="1400" b="1" i="1" dirty="0">
                <a:solidFill>
                  <a:srgbClr val="FE4387"/>
                </a:solidFill>
                <a:effectLst/>
                <a:ea typeface="Times New Roman" panose="02020603050405020304" pitchFamily="18" charset="0"/>
              </a:rPr>
              <a:t>FREE</a:t>
            </a:r>
            <a:r>
              <a:rPr lang="en-CA" sz="1400" dirty="0">
                <a:effectLst/>
                <a:ea typeface="Times New Roman" panose="02020603050405020304" pitchFamily="18" charset="0"/>
              </a:rPr>
              <a:t> French Tutoring </a:t>
            </a:r>
            <a:r>
              <a:rPr lang="en-CA" sz="1400" dirty="0">
                <a:ea typeface="Times New Roman" panose="02020603050405020304" pitchFamily="18" charset="0"/>
              </a:rPr>
              <a:t>through </a:t>
            </a:r>
            <a:r>
              <a:rPr lang="en-CA" sz="1400" b="1" i="1" dirty="0">
                <a:solidFill>
                  <a:srgbClr val="FE4387"/>
                </a:solidFill>
                <a:ea typeface="Times New Roman" panose="02020603050405020304" pitchFamily="18" charset="0"/>
              </a:rPr>
              <a:t>CPF N</a:t>
            </a:r>
            <a:r>
              <a:rPr lang="en-CA" sz="1400" b="1" i="1" dirty="0">
                <a:solidFill>
                  <a:srgbClr val="FE4387"/>
                </a:solidFill>
                <a:effectLst/>
                <a:ea typeface="Times New Roman" panose="02020603050405020304" pitchFamily="18" charset="0"/>
              </a:rPr>
              <a:t>S </a:t>
            </a:r>
            <a:r>
              <a:rPr lang="en-CA" sz="1400" dirty="0">
                <a:effectLst/>
                <a:ea typeface="Times New Roman" panose="02020603050405020304" pitchFamily="18" charset="0"/>
              </a:rPr>
              <a:t>lead to </a:t>
            </a:r>
            <a:r>
              <a:rPr lang="en-CA" sz="1400" b="1" i="1" dirty="0">
                <a:solidFill>
                  <a:srgbClr val="FE4387"/>
                </a:solidFill>
                <a:effectLst/>
                <a:ea typeface="Times New Roman" panose="02020603050405020304" pitchFamily="18" charset="0"/>
              </a:rPr>
              <a:t>CPF NB </a:t>
            </a:r>
            <a:r>
              <a:rPr lang="en-CA" sz="1400" dirty="0">
                <a:effectLst/>
                <a:ea typeface="Times New Roman" panose="02020603050405020304" pitchFamily="18" charset="0"/>
              </a:rPr>
              <a:t>and </a:t>
            </a:r>
            <a:r>
              <a:rPr lang="en-CA" sz="1400" b="1" i="1" dirty="0">
                <a:solidFill>
                  <a:srgbClr val="FE4387"/>
                </a:solidFill>
                <a:effectLst/>
                <a:ea typeface="Times New Roman" panose="02020603050405020304" pitchFamily="18" charset="0"/>
              </a:rPr>
              <a:t>PEI</a:t>
            </a:r>
            <a:endParaRPr lang="en-CA" sz="1400" b="1" i="1" dirty="0">
              <a:solidFill>
                <a:srgbClr val="FE4387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effectLst/>
                <a:ea typeface="Times New Roman" panose="02020603050405020304" pitchFamily="18" charset="0"/>
              </a:rPr>
              <a:t>FSL students from Elementary and Middle School participated in these tutoring programs.</a:t>
            </a:r>
            <a:endParaRPr lang="en-CA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ea typeface="Times New Roman" panose="02020603050405020304" pitchFamily="18" charset="0"/>
              </a:rPr>
              <a:t>Currently there are </a:t>
            </a:r>
            <a:r>
              <a:rPr lang="en-CA" sz="1400" b="1" i="1" dirty="0">
                <a:solidFill>
                  <a:srgbClr val="FE4387"/>
                </a:solidFill>
                <a:ea typeface="Times New Roman" panose="02020603050405020304" pitchFamily="18" charset="0"/>
              </a:rPr>
              <a:t>7 t</a:t>
            </a:r>
            <a:r>
              <a:rPr lang="en-CA" sz="1400" b="1" i="1" dirty="0">
                <a:solidFill>
                  <a:srgbClr val="FE4387"/>
                </a:solidFill>
                <a:effectLst/>
                <a:ea typeface="Times New Roman" panose="02020603050405020304" pitchFamily="18" charset="0"/>
              </a:rPr>
              <a:t>utors </a:t>
            </a:r>
            <a:r>
              <a:rPr lang="en-CA" sz="1400" dirty="0">
                <a:effectLst/>
                <a:ea typeface="Times New Roman" panose="02020603050405020304" pitchFamily="18" charset="0"/>
              </a:rPr>
              <a:t>and </a:t>
            </a:r>
            <a:r>
              <a:rPr lang="en-CA" sz="1400" b="1" i="1" dirty="0">
                <a:solidFill>
                  <a:srgbClr val="FE4387"/>
                </a:solidFill>
                <a:effectLst/>
                <a:ea typeface="Times New Roman" panose="02020603050405020304" pitchFamily="18" charset="0"/>
              </a:rPr>
              <a:t>40 volunteers  </a:t>
            </a:r>
            <a:endParaRPr lang="en-CA" sz="1400" b="1" i="1" dirty="0">
              <a:solidFill>
                <a:srgbClr val="FE4387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effectLst/>
                <a:ea typeface="Times New Roman" panose="02020603050405020304" pitchFamily="18" charset="0"/>
              </a:rPr>
              <a:t>There are </a:t>
            </a:r>
            <a:r>
              <a:rPr lang="en-CA" sz="1400" b="1" i="1" dirty="0">
                <a:solidFill>
                  <a:srgbClr val="FE4387"/>
                </a:solidFill>
                <a:effectLst/>
                <a:ea typeface="Times New Roman" panose="02020603050405020304" pitchFamily="18" charset="0"/>
              </a:rPr>
              <a:t>200 students </a:t>
            </a:r>
            <a:r>
              <a:rPr lang="en-CA" sz="1400" dirty="0">
                <a:effectLst/>
                <a:ea typeface="Times New Roman" panose="02020603050405020304" pitchFamily="18" charset="0"/>
              </a:rPr>
              <a:t>on the waiting list  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2A183-539F-43D7-9B17-51E0C32AA570}"/>
              </a:ext>
            </a:extLst>
          </p:cNvPr>
          <p:cNvSpPr txBox="1"/>
          <p:nvPr/>
        </p:nvSpPr>
        <p:spPr>
          <a:xfrm>
            <a:off x="0" y="0"/>
            <a:ext cx="1228976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Bradley Hand ITC"/>
                <a:cs typeface="Arial"/>
              </a:rPr>
              <a:t>A look at what CPF NB has been up to in 2020/2021...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406F35-4F6C-44A7-B44D-BC487017862E}"/>
              </a:ext>
            </a:extLst>
          </p:cNvPr>
          <p:cNvSpPr txBox="1"/>
          <p:nvPr/>
        </p:nvSpPr>
        <p:spPr>
          <a:xfrm>
            <a:off x="104746" y="703414"/>
            <a:ext cx="40483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>
                <a:solidFill>
                  <a:srgbClr val="FE4387"/>
                </a:solidFill>
                <a:latin typeface="Segoe Script" panose="030B0504020000000003" pitchFamily="66" charset="0"/>
                <a:cs typeface="Arial"/>
              </a:rPr>
              <a:t>CONCOURS D’ART ORATOIRE VIRTUEL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71DAA-FB2E-4B5F-95E4-B69EE6477D31}"/>
              </a:ext>
            </a:extLst>
          </p:cNvPr>
          <p:cNvSpPr txBox="1"/>
          <p:nvPr/>
        </p:nvSpPr>
        <p:spPr>
          <a:xfrm>
            <a:off x="4172237" y="670878"/>
            <a:ext cx="491795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>
                <a:solidFill>
                  <a:srgbClr val="F69000"/>
                </a:solidFill>
                <a:latin typeface="Segoe Script" panose="030B0504020000000003" pitchFamily="66" charset="0"/>
                <a:cs typeface="Arial"/>
              </a:rPr>
              <a:t>FRENCH FOR THE FUTURE FORUM (FFF) FREDRICTON 2020</a:t>
            </a:r>
            <a:endParaRPr lang="en-US" sz="2000" b="1" i="1" dirty="0">
              <a:solidFill>
                <a:srgbClr val="F69000"/>
              </a:solidFill>
              <a:latin typeface="Segoe Script" panose="030B0504020000000003" pitchFamily="66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829F1-B4C5-4D8E-87AB-57DEC483DAF4}"/>
              </a:ext>
            </a:extLst>
          </p:cNvPr>
          <p:cNvSpPr txBox="1"/>
          <p:nvPr/>
        </p:nvSpPr>
        <p:spPr>
          <a:xfrm>
            <a:off x="4687355" y="1389892"/>
            <a:ext cx="38877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were </a:t>
            </a:r>
            <a:r>
              <a:rPr lang="en-US" sz="1600" b="1" i="1" dirty="0">
                <a:solidFill>
                  <a:srgbClr val="F69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240 students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en-US" sz="1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participated in French for the Future Forum (FFF) in Fredericton 2020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Students in </a:t>
            </a:r>
            <a:r>
              <a:rPr lang="en-US" sz="1600" b="1" i="1" dirty="0">
                <a:solidFill>
                  <a:srgbClr val="F69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grades 9-12 FSL &amp; FFL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students participated in this 5-day virtual event held in different classrooms in the Fredericton area from October 26-30, 2020   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were also </a:t>
            </a:r>
            <a:r>
              <a:rPr lang="en-US" sz="1600" b="1" i="1" dirty="0">
                <a:solidFill>
                  <a:srgbClr val="F69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 teachers from 12 schools </a:t>
            </a:r>
            <a:r>
              <a:rPr lang="en-US" sz="1600" b="1" i="1" dirty="0">
                <a:solidFill>
                  <a:srgbClr val="F69000"/>
                </a:solidFill>
                <a:ea typeface="Times New Roman" panose="02020603050405020304" pitchFamily="18" charset="0"/>
              </a:rPr>
              <a:t>&amp; </a:t>
            </a:r>
            <a:r>
              <a:rPr lang="en-US" sz="1600" b="1" i="1" dirty="0">
                <a:solidFill>
                  <a:srgbClr val="F69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School Districts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participated in the </a:t>
            </a:r>
            <a:r>
              <a:rPr lang="en-US" sz="1600" b="1" i="1" dirty="0">
                <a:solidFill>
                  <a:srgbClr val="F69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 workshops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available at pre-determined time slot during that week.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69A8D5-0DD1-442F-A26A-64B1F9EA6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193" y="5155894"/>
            <a:ext cx="3197290" cy="985128"/>
          </a:xfrm>
          <a:prstGeom prst="rect">
            <a:avLst/>
          </a:prstGeom>
        </p:spPr>
      </p:pic>
      <p:pic>
        <p:nvPicPr>
          <p:cNvPr id="16" name="Picture 15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1EAA032A-E3D6-49B9-9A26-8DCA6BD0D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115" y="5023692"/>
            <a:ext cx="2541793" cy="11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9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7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4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95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9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7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850"/>
                            </p:stCondLst>
                            <p:childTnLst>
                              <p:par>
                                <p:cTn id="6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8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8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85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2" grpId="0"/>
      <p:bldP spid="6" grpId="0"/>
      <p:bldP spid="8" grpId="0"/>
      <p:bldP spid="12" grpId="0"/>
      <p:bldP spid="1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D2812C1-05B8-4EFF-8509-B540C09AD596}"/>
              </a:ext>
            </a:extLst>
          </p:cNvPr>
          <p:cNvSpPr txBox="1">
            <a:spLocks/>
          </p:cNvSpPr>
          <p:nvPr/>
        </p:nvSpPr>
        <p:spPr>
          <a:xfrm>
            <a:off x="131176" y="1602896"/>
            <a:ext cx="5991606" cy="448812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Sussex Regional Library Virtual Summer Reading Club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Practice French with "FRANTASTIQUE!" hosted by Alliance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Française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Free Summer Virtual Camps hosted by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Labos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Créatif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̸ Brilliant Labs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Concert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Français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avec Razzmatazz,</a:t>
            </a:r>
            <a:r>
              <a:rPr lang="en-US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kids hosted by CPF NS </a:t>
            </a:r>
            <a:endParaRPr lang="en-CA" sz="2000" b="1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Camp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dʹété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Virtuel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hosted by CPF NS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Summer2020, online Junior Program hosted by U de M.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Mad Science of the Maritimes offered a free 45-minute video to all CPF NB </a:t>
            </a:r>
            <a:r>
              <a:rPr lang="fr-C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membres August 9-17 </a:t>
            </a:r>
            <a:r>
              <a:rPr lang="fr-CA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 participantes) </a:t>
            </a:r>
            <a:endParaRPr lang="en-CA" sz="2000" b="1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Camp Immersif Virtuel (CIV) Camp de Noël de décembre 21, 2020 au 2 Janvier 2021</a:t>
            </a:r>
          </a:p>
          <a:p>
            <a:pPr algn="l"/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fr-C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20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 registrations)</a:t>
            </a:r>
            <a:endParaRPr lang="en-US" sz="2000" b="1" i="1" dirty="0">
              <a:solidFill>
                <a:srgbClr val="FFFF00"/>
              </a:solidFill>
              <a:cs typeface="Segoe UI"/>
            </a:endParaRPr>
          </a:p>
        </p:txBody>
      </p:sp>
      <p:pic>
        <p:nvPicPr>
          <p:cNvPr id="12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FE3772-074A-4940-AEC0-083488D3A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673" y="930697"/>
            <a:ext cx="1905000" cy="158115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EACF2F79-B12D-48DE-827D-02746FF6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366"/>
            <a:ext cx="6209828" cy="1292662"/>
          </a:xfrm>
        </p:spPr>
        <p:txBody>
          <a:bodyPr/>
          <a:lstStyle/>
          <a:p>
            <a:r>
              <a:rPr lang="en-US" sz="2800" i="1" dirty="0">
                <a:solidFill>
                  <a:srgbClr val="FFFF00"/>
                </a:solidFill>
                <a:latin typeface="Segoe Script"/>
                <a:cs typeface="Segoe UI"/>
              </a:rPr>
              <a:t>8 SUMMER &amp; HOLIDAY CAMPS WE SUPPORTED/POSTED</a:t>
            </a:r>
            <a:endParaRPr lang="en-US" sz="2800" i="1" dirty="0">
              <a:solidFill>
                <a:srgbClr val="FFFF00"/>
              </a:solidFill>
              <a:latin typeface="Segoe Script"/>
            </a:endParaRP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0C13F24-AC95-4A6E-A827-F50C7C105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966" y="3929785"/>
            <a:ext cx="2302835" cy="192952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1B0EF3AA-7A83-4B2F-899F-79E7046AA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675" y="2799404"/>
            <a:ext cx="3118056" cy="888757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0C4222-67F9-4941-BB7A-EF13E8F36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5877" y="5239525"/>
            <a:ext cx="2980271" cy="888757"/>
          </a:xfrm>
          <a:prstGeom prst="rect">
            <a:avLst/>
          </a:prstGeom>
        </p:spPr>
      </p:pic>
      <p:pic>
        <p:nvPicPr>
          <p:cNvPr id="23" name="Picture 22" descr="Two people smiling&#10;&#10;Description automatically generated with low confidence">
            <a:extLst>
              <a:ext uri="{FF2B5EF4-FFF2-40B4-BE49-F238E27FC236}">
                <a16:creationId xmlns:a16="http://schemas.microsoft.com/office/drawing/2014/main" id="{1BD073DC-067F-4855-8B46-ACACA6DF0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099" y="2655625"/>
            <a:ext cx="2440122" cy="2440122"/>
          </a:xfrm>
          <a:prstGeom prst="rect">
            <a:avLst/>
          </a:prstGeom>
        </p:spPr>
      </p:pic>
      <p:pic>
        <p:nvPicPr>
          <p:cNvPr id="25" name="Picture 2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B778684-B7FB-4E95-BD3B-34B10F9CBF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4221" y="930697"/>
            <a:ext cx="2823482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35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64" tmFilter="0, 0; 0.125,0.2665; 0.25,0.4; 0.375,0.465; 0.5,0.5;  0.625,0.535; 0.75,0.6; 0.875,0.7335; 1,1">
                                          <p:stCondLst>
                                            <p:cond delay="5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82" tmFilter="0, 0; 0.125,0.2665; 0.25,0.4; 0.375,0.465; 0.5,0.5;  0.625,0.535; 0.75,0.6; 0.875,0.7335; 1,1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9" tmFilter="0, 0; 0.125,0.2665; 0.25,0.4; 0.375,0.465; 0.5,0.5;  0.625,0.535; 0.75,0.6; 0.875,0.7335; 1,1">
                                          <p:stCondLst>
                                            <p:cond delay="14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2">
                                          <p:stCondLst>
                                            <p:cond delay="5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41" decel="50000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2">
                                          <p:stCondLst>
                                            <p:cond delay="111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41" de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2">
                                          <p:stCondLst>
                                            <p:cond delay="139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41" decel="50000">
                                          <p:stCondLst>
                                            <p:cond delay="141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2">
                                          <p:stCondLst>
                                            <p:cond delay="153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41" decel="50000">
                                          <p:stCondLst>
                                            <p:cond delay="15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0A16C-1235-4DE1-9AE7-2F7599C83F9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8067" y="2120818"/>
            <a:ext cx="3547066" cy="3691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altLang="en-US" sz="2900" dirty="0">
              <a:solidFill>
                <a:schemeClr val="bg2"/>
              </a:solidFill>
              <a:cs typeface="Segoe UI"/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AE811-F31E-40F5-BF11-872FC7370FE5}"/>
              </a:ext>
            </a:extLst>
          </p:cNvPr>
          <p:cNvSpPr txBox="1"/>
          <p:nvPr/>
        </p:nvSpPr>
        <p:spPr>
          <a:xfrm>
            <a:off x="0" y="-362567"/>
            <a:ext cx="121919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i="1" dirty="0">
                <a:solidFill>
                  <a:schemeClr val="bg1"/>
                </a:solidFill>
                <a:latin typeface="Bradley Hand ITC"/>
                <a:cs typeface="Arial"/>
              </a:rPr>
              <a:t>New &amp; Renewed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2E2FA3-EC90-492B-8DB7-96F6B230594D}"/>
              </a:ext>
            </a:extLst>
          </p:cNvPr>
          <p:cNvSpPr/>
          <p:nvPr/>
        </p:nvSpPr>
        <p:spPr>
          <a:xfrm>
            <a:off x="1028106" y="634368"/>
            <a:ext cx="10135788" cy="110799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97C2A"/>
                </a:solidFill>
                <a:latin typeface="Arial"/>
                <a:cs typeface="Arial"/>
              </a:rPr>
              <a:t>C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1C2D1"/>
                </a:solidFill>
                <a:latin typeface="Arial"/>
                <a:cs typeface="Arial"/>
              </a:rPr>
              <a:t>P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4387"/>
                </a:solidFill>
                <a:latin typeface="Arial"/>
                <a:cs typeface="Arial"/>
              </a:rPr>
              <a:t>F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97C2A"/>
                </a:solidFill>
                <a:latin typeface="Arial"/>
                <a:cs typeface="Arial"/>
              </a:rPr>
              <a:t>P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1C2D1"/>
                </a:solidFill>
                <a:latin typeface="Arial"/>
                <a:cs typeface="Arial"/>
              </a:rPr>
              <a:t>A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4387"/>
                </a:solidFill>
                <a:latin typeface="Arial"/>
                <a:cs typeface="Arial"/>
              </a:rPr>
              <a:t>R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69000"/>
                </a:solidFill>
                <a:latin typeface="Arial"/>
                <a:cs typeface="Arial"/>
              </a:rPr>
              <a:t>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97C2A"/>
                </a:solidFill>
                <a:latin typeface="Arial"/>
                <a:cs typeface="Arial"/>
              </a:rPr>
              <a:t>E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1C2D1"/>
                </a:solidFill>
                <a:latin typeface="Arial"/>
                <a:cs typeface="Arial"/>
              </a:rPr>
              <a:t>R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4387"/>
                </a:solidFill>
                <a:latin typeface="Arial"/>
                <a:cs typeface="Arial"/>
              </a:rPr>
              <a:t>S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69000"/>
                </a:solidFill>
                <a:latin typeface="Arial"/>
                <a:cs typeface="Arial"/>
              </a:rPr>
              <a:t>H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97C2A"/>
                </a:solidFill>
                <a:latin typeface="Arial"/>
                <a:cs typeface="Arial"/>
              </a:rPr>
              <a:t>P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1C2D1"/>
                </a:solidFill>
                <a:latin typeface="Arial"/>
                <a:cs typeface="Arial"/>
              </a:rPr>
              <a:t>S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1C2D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7F646-0467-48BD-BDA0-A300AC98E997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14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BC7CC9A0-5F3D-4C86-B94E-3544C5205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1" y="4966840"/>
            <a:ext cx="3289538" cy="1180458"/>
          </a:xfrm>
          <a:prstGeom prst="rect">
            <a:avLst/>
          </a:prstGeom>
        </p:spPr>
      </p:pic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7DA77B54-6590-473B-9B0A-9482BDA49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664" y="4698020"/>
            <a:ext cx="2726844" cy="1472420"/>
          </a:xfrm>
          <a:prstGeom prst="rect">
            <a:avLst/>
          </a:prstGeom>
        </p:spPr>
      </p:pic>
      <p:pic>
        <p:nvPicPr>
          <p:cNvPr id="16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2FC7C95C-E400-4C3D-B946-FC50CC6E7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157" y="5132992"/>
            <a:ext cx="3160142" cy="1014306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F53B41C-2D4D-4724-878D-21054332C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598" y="4257412"/>
            <a:ext cx="2990850" cy="1152525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2DE5EAD-8621-42BD-B64E-4DC9CE51A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04" y="4442418"/>
            <a:ext cx="2425144" cy="691253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FE4B49F3-F641-4202-8537-D07044B46E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3316" y="2892138"/>
            <a:ext cx="2838485" cy="1336779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485ED660-9E7A-4680-AB29-A84E27C7A9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094" y="3710096"/>
            <a:ext cx="3864864" cy="713369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BE503DB6-A133-464B-BBD9-0ABF9731D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7972" y="3855482"/>
            <a:ext cx="1472420" cy="1472420"/>
          </a:xfrm>
          <a:prstGeom prst="rect">
            <a:avLst/>
          </a:prstGeom>
        </p:spPr>
      </p:pic>
      <p:pic>
        <p:nvPicPr>
          <p:cNvPr id="1026" name="Picture 2" descr="Kids Code Jeunesse - Alliance 2030">
            <a:extLst>
              <a:ext uri="{FF2B5EF4-FFF2-40B4-BE49-F238E27FC236}">
                <a16:creationId xmlns:a16="http://schemas.microsoft.com/office/drawing/2014/main" id="{7840FB0A-6F47-4891-AEC1-9E44354D6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17" y="2904860"/>
            <a:ext cx="2302501" cy="120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652DC1-687D-49DC-99B8-93F0247868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375" y="1794728"/>
            <a:ext cx="1303754" cy="1082116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F8A32532-4899-4D5B-BBA5-C435110602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0851" y="1854778"/>
            <a:ext cx="1939305" cy="1162290"/>
          </a:xfrm>
          <a:prstGeom prst="rect">
            <a:avLst/>
          </a:prstGeom>
        </p:spPr>
      </p:pic>
      <p:pic>
        <p:nvPicPr>
          <p:cNvPr id="1028" name="Picture 4" descr="Société de l'Acadie du Nouveau-Brunswick">
            <a:extLst>
              <a:ext uri="{FF2B5EF4-FFF2-40B4-BE49-F238E27FC236}">
                <a16:creationId xmlns:a16="http://schemas.microsoft.com/office/drawing/2014/main" id="{0AEB01FD-3426-4CB1-ADA7-D0026CA6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13" y="1937912"/>
            <a:ext cx="1900109" cy="101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versité Sainte-Anne">
            <a:extLst>
              <a:ext uri="{FF2B5EF4-FFF2-40B4-BE49-F238E27FC236}">
                <a16:creationId xmlns:a16="http://schemas.microsoft.com/office/drawing/2014/main" id="{34931887-1CD8-4FCF-BF08-AAF991A3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31" y="5463771"/>
            <a:ext cx="2425620" cy="5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Quebec branch of the Canadian Parents for French is founded | Office of  the Commissioner of Official Languages">
            <a:extLst>
              <a:ext uri="{FF2B5EF4-FFF2-40B4-BE49-F238E27FC236}">
                <a16:creationId xmlns:a16="http://schemas.microsoft.com/office/drawing/2014/main" id="{0328B073-C3DF-4768-83A1-59FA75AB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73" y="1812921"/>
            <a:ext cx="1839726" cy="18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nadian Parents for French - Nova Scotia - Home | Facebook">
            <a:extLst>
              <a:ext uri="{FF2B5EF4-FFF2-40B4-BE49-F238E27FC236}">
                <a16:creationId xmlns:a16="http://schemas.microsoft.com/office/drawing/2014/main" id="{F5839523-D415-444A-A2F2-BCFABFE5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" y="3001982"/>
            <a:ext cx="1522446" cy="5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981E8A-AC14-4E27-B3B5-4C801EFA45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45133" y="3115005"/>
            <a:ext cx="3197290" cy="985128"/>
          </a:xfrm>
          <a:prstGeom prst="rect">
            <a:avLst/>
          </a:prstGeom>
        </p:spPr>
      </p:pic>
      <p:pic>
        <p:nvPicPr>
          <p:cNvPr id="8" name="Picture 6" descr="Canadian Parents for French - PEI - Home | Facebook">
            <a:extLst>
              <a:ext uri="{FF2B5EF4-FFF2-40B4-BE49-F238E27FC236}">
                <a16:creationId xmlns:a16="http://schemas.microsoft.com/office/drawing/2014/main" id="{1012D578-389C-436D-B7D4-10F431B2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22" y="2976875"/>
            <a:ext cx="1513855" cy="15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ssex Regional Library - Sussex, New Brunswick - Library | Facebook">
            <a:extLst>
              <a:ext uri="{FF2B5EF4-FFF2-40B4-BE49-F238E27FC236}">
                <a16:creationId xmlns:a16="http://schemas.microsoft.com/office/drawing/2014/main" id="{078528A2-A0C3-4D4C-90D3-CB1B72C8B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746" y="1766277"/>
            <a:ext cx="1390296" cy="116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nadian Parents for French - Newfoundland and Labrador - Reviews | Facebook">
            <a:extLst>
              <a:ext uri="{FF2B5EF4-FFF2-40B4-BE49-F238E27FC236}">
                <a16:creationId xmlns:a16="http://schemas.microsoft.com/office/drawing/2014/main" id="{45CB1877-7284-4670-BDFE-548B97EC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38" y="4264397"/>
            <a:ext cx="1716950" cy="6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FO - Wikipedia">
            <a:extLst>
              <a:ext uri="{FF2B5EF4-FFF2-40B4-BE49-F238E27FC236}">
                <a16:creationId xmlns:a16="http://schemas.microsoft.com/office/drawing/2014/main" id="{A947D618-91ED-4286-B66E-2E180637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95" y="4095799"/>
            <a:ext cx="1390296" cy="7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Université de Moncton - Home | Facebook">
            <a:extLst>
              <a:ext uri="{FF2B5EF4-FFF2-40B4-BE49-F238E27FC236}">
                <a16:creationId xmlns:a16="http://schemas.microsoft.com/office/drawing/2014/main" id="{0C6857F3-A0F2-41EB-8991-2F392D55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98" y="2221366"/>
            <a:ext cx="1117497" cy="111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apology of New Brunswick | Kids LEGO &amp;amp; Robotics Summer Camps &amp;amp; Parties">
            <a:extLst>
              <a:ext uri="{FF2B5EF4-FFF2-40B4-BE49-F238E27FC236}">
                <a16:creationId xmlns:a16="http://schemas.microsoft.com/office/drawing/2014/main" id="{30B82808-A80D-427E-B15E-E75361CC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35" y="1656314"/>
            <a:ext cx="3025803" cy="9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5000">
        <p14:vortex dir="r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1C4D9-4929-4CDB-899C-6D7E05FFB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99" y="1139255"/>
            <a:ext cx="4656028" cy="4579489"/>
          </a:xfr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Had </a:t>
            </a:r>
            <a:r>
              <a:rPr lang="en-US" b="1" dirty="0">
                <a:solidFill>
                  <a:srgbClr val="297C2A"/>
                </a:solidFill>
                <a:cs typeface="Arial"/>
              </a:rPr>
              <a:t>8</a:t>
            </a:r>
            <a:r>
              <a:rPr lang="en-US" sz="1400" b="1" dirty="0">
                <a:cs typeface="Arial"/>
              </a:rPr>
              <a:t> </a:t>
            </a:r>
            <a:r>
              <a:rPr lang="en-US" sz="1400" dirty="0">
                <a:cs typeface="Arial"/>
              </a:rPr>
              <a:t>Publications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Had</a:t>
            </a:r>
            <a:r>
              <a:rPr lang="en-US" b="1" dirty="0">
                <a:solidFill>
                  <a:srgbClr val="01C2D1"/>
                </a:solidFill>
                <a:cs typeface="Arial"/>
              </a:rPr>
              <a:t> 209</a:t>
            </a:r>
            <a:r>
              <a:rPr lang="en-US" sz="1400" b="1" dirty="0">
                <a:cs typeface="Arial"/>
              </a:rPr>
              <a:t> I</a:t>
            </a:r>
            <a:r>
              <a:rPr lang="en-US" sz="1400" dirty="0">
                <a:cs typeface="Arial"/>
              </a:rPr>
              <a:t>nquiries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Had</a:t>
            </a:r>
            <a:r>
              <a:rPr lang="en-US" b="1" dirty="0">
                <a:solidFill>
                  <a:srgbClr val="FE4387"/>
                </a:solidFill>
                <a:cs typeface="Arial"/>
              </a:rPr>
              <a:t> 8</a:t>
            </a:r>
            <a:r>
              <a:rPr lang="en-US" sz="1400" dirty="0">
                <a:cs typeface="Arial"/>
              </a:rPr>
              <a:t> Press Releases</a:t>
            </a:r>
            <a:endParaRPr lang="en-US" sz="1400" b="1" dirty="0">
              <a:cs typeface="Arial"/>
            </a:endParaRP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Had </a:t>
            </a:r>
            <a:r>
              <a:rPr lang="en-US" b="1" dirty="0">
                <a:solidFill>
                  <a:srgbClr val="F69000"/>
                </a:solidFill>
                <a:cs typeface="Arial"/>
              </a:rPr>
              <a:t>1</a:t>
            </a:r>
            <a:r>
              <a:rPr lang="en-US" sz="1400" dirty="0">
                <a:cs typeface="Arial"/>
              </a:rPr>
              <a:t> Media Mention 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Had </a:t>
            </a:r>
            <a:r>
              <a:rPr lang="en-US" b="1" dirty="0">
                <a:solidFill>
                  <a:srgbClr val="FFFF00"/>
                </a:solidFill>
                <a:cs typeface="Arial"/>
              </a:rPr>
              <a:t>1</a:t>
            </a:r>
            <a:r>
              <a:rPr lang="en-US" sz="1400" dirty="0">
                <a:cs typeface="Arial"/>
              </a:rPr>
              <a:t> Interview OCOL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/>
              </a:rPr>
              <a:t>Had </a:t>
            </a:r>
            <a:r>
              <a:rPr lang="en-US" b="1" dirty="0">
                <a:solidFill>
                  <a:srgbClr val="297C2A"/>
                </a:solidFill>
                <a:latin typeface="+mn-lt"/>
                <a:cs typeface="Arial"/>
              </a:rPr>
              <a:t>1</a:t>
            </a:r>
            <a:r>
              <a:rPr lang="en-US" sz="1400" dirty="0">
                <a:latin typeface="+mn-lt"/>
                <a:cs typeface="Arial"/>
              </a:rPr>
              <a:t> Special Board Meeting on Bylaws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/>
              </a:rPr>
              <a:t>Had</a:t>
            </a:r>
            <a:r>
              <a:rPr lang="en-US" sz="1400" dirty="0">
                <a:solidFill>
                  <a:srgbClr val="01C2D1"/>
                </a:solidFill>
                <a:latin typeface="+mn-lt"/>
                <a:cs typeface="Arial"/>
              </a:rPr>
              <a:t> </a:t>
            </a:r>
            <a:r>
              <a:rPr lang="en-US" b="1" dirty="0">
                <a:solidFill>
                  <a:srgbClr val="01C2D1"/>
                </a:solidFill>
                <a:latin typeface="+mn-lt"/>
                <a:cs typeface="Arial"/>
              </a:rPr>
              <a:t>3</a:t>
            </a:r>
            <a:r>
              <a:rPr lang="en-US" sz="1400" dirty="0">
                <a:solidFill>
                  <a:srgbClr val="01C2D1"/>
                </a:solidFill>
                <a:latin typeface="+mn-lt"/>
                <a:cs typeface="Arial"/>
              </a:rPr>
              <a:t> </a:t>
            </a:r>
            <a:r>
              <a:rPr lang="en-US" sz="1400" dirty="0">
                <a:latin typeface="+mn-lt"/>
                <a:cs typeface="Arial"/>
              </a:rPr>
              <a:t>CPF NB Branch Board Meetings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/>
              </a:rPr>
              <a:t>Had </a:t>
            </a:r>
            <a:r>
              <a:rPr lang="en-US" b="1" dirty="0">
                <a:solidFill>
                  <a:srgbClr val="FE4387"/>
                </a:solidFill>
                <a:latin typeface="+mn-lt"/>
                <a:cs typeface="Arial"/>
              </a:rPr>
              <a:t>9</a:t>
            </a:r>
            <a:r>
              <a:rPr lang="en-US" sz="1400" b="1" dirty="0">
                <a:latin typeface="+mn-lt"/>
                <a:cs typeface="Arial"/>
              </a:rPr>
              <a:t> </a:t>
            </a:r>
            <a:r>
              <a:rPr lang="en-US" sz="1400" dirty="0">
                <a:latin typeface="+mn-lt"/>
                <a:cs typeface="Arial"/>
              </a:rPr>
              <a:t>Signed Agreements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cs typeface="Arial"/>
              </a:rPr>
              <a:t>Had</a:t>
            </a:r>
            <a:r>
              <a:rPr lang="en-US" sz="1400">
                <a:solidFill>
                  <a:srgbClr val="F69000"/>
                </a:solidFill>
                <a:latin typeface="+mn-lt"/>
                <a:cs typeface="Arial"/>
              </a:rPr>
              <a:t> </a:t>
            </a:r>
            <a:r>
              <a:rPr lang="en-US" b="1">
                <a:solidFill>
                  <a:srgbClr val="F69000"/>
                </a:solidFill>
                <a:cs typeface="Arial"/>
              </a:rPr>
              <a:t>21</a:t>
            </a:r>
            <a:r>
              <a:rPr lang="en-US" sz="1400">
                <a:solidFill>
                  <a:srgbClr val="F69000"/>
                </a:solidFill>
                <a:latin typeface="+mn-lt"/>
                <a:cs typeface="Arial"/>
              </a:rPr>
              <a:t> </a:t>
            </a:r>
            <a:r>
              <a:rPr lang="en-US" sz="1400" dirty="0">
                <a:latin typeface="+mn-lt"/>
                <a:cs typeface="Arial"/>
              </a:rPr>
              <a:t>Partnerships</a:t>
            </a:r>
            <a:endParaRPr lang="en-US" sz="1400" b="1" dirty="0">
              <a:cs typeface="Arial"/>
            </a:endParaRP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/>
              </a:rPr>
              <a:t>Had</a:t>
            </a:r>
            <a:r>
              <a:rPr lang="en-US" sz="1400" dirty="0">
                <a:solidFill>
                  <a:srgbClr val="FFFF00"/>
                </a:solidFill>
                <a:latin typeface="+mn-lt"/>
                <a:cs typeface="Arial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  <a:cs typeface="Arial"/>
              </a:rPr>
              <a:t>6</a:t>
            </a:r>
            <a:r>
              <a:rPr lang="en-US" sz="1400" dirty="0">
                <a:solidFill>
                  <a:srgbClr val="FFFF00"/>
                </a:solidFill>
                <a:latin typeface="+mn-lt"/>
                <a:cs typeface="Arial"/>
              </a:rPr>
              <a:t> </a:t>
            </a:r>
            <a:r>
              <a:rPr lang="en-US" sz="1400" dirty="0">
                <a:latin typeface="+mn-lt"/>
                <a:cs typeface="Arial"/>
              </a:rPr>
              <a:t>Joint Initiatives 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/>
              </a:rPr>
              <a:t>Had </a:t>
            </a:r>
            <a:r>
              <a:rPr lang="en-US" b="1" dirty="0">
                <a:solidFill>
                  <a:srgbClr val="297C2A"/>
                </a:solidFill>
                <a:latin typeface="+mn-lt"/>
                <a:cs typeface="Arial"/>
              </a:rPr>
              <a:t>5</a:t>
            </a:r>
            <a:r>
              <a:rPr lang="en-US" b="1" dirty="0">
                <a:latin typeface="+mn-lt"/>
                <a:cs typeface="Arial"/>
              </a:rPr>
              <a:t> </a:t>
            </a:r>
            <a:r>
              <a:rPr lang="en-US" sz="1400" dirty="0">
                <a:latin typeface="+mn-lt"/>
                <a:cs typeface="Arial"/>
              </a:rPr>
              <a:t>Interviews</a:t>
            </a: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 Had </a:t>
            </a:r>
            <a:r>
              <a:rPr lang="en-US" b="1" dirty="0">
                <a:solidFill>
                  <a:srgbClr val="01C2D1"/>
                </a:solidFill>
                <a:cs typeface="Arial"/>
              </a:rPr>
              <a:t>33</a:t>
            </a:r>
            <a:r>
              <a:rPr lang="en-US" sz="1400" b="1" dirty="0">
                <a:cs typeface="Arial"/>
              </a:rPr>
              <a:t> </a:t>
            </a:r>
            <a:r>
              <a:rPr lang="en-US" sz="1400" dirty="0">
                <a:cs typeface="Arial"/>
              </a:rPr>
              <a:t>Adult Participants (MAS French Classes)</a:t>
            </a: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 Had </a:t>
            </a:r>
            <a:r>
              <a:rPr lang="en-US" b="1" dirty="0">
                <a:solidFill>
                  <a:srgbClr val="FE4387"/>
                </a:solidFill>
                <a:cs typeface="Arial"/>
              </a:rPr>
              <a:t>3</a:t>
            </a:r>
            <a:r>
              <a:rPr lang="en-US" sz="1400" dirty="0">
                <a:cs typeface="Arial"/>
              </a:rPr>
              <a:t> French virtual classes for adults</a:t>
            </a:r>
            <a:endParaRPr lang="en-US" sz="1600" b="1" dirty="0">
              <a:cs typeface="Arial"/>
            </a:endParaRP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400" dirty="0">
                <a:latin typeface="+mn-lt"/>
                <a:cs typeface="Arial"/>
              </a:rPr>
              <a:t> Attended </a:t>
            </a:r>
            <a:r>
              <a:rPr lang="en-US" b="1" dirty="0">
                <a:solidFill>
                  <a:srgbClr val="F69000"/>
                </a:solidFill>
                <a:cs typeface="Arial"/>
              </a:rPr>
              <a:t>18</a:t>
            </a:r>
            <a:r>
              <a:rPr lang="en-US" b="1" dirty="0">
                <a:latin typeface="+mn-lt"/>
                <a:cs typeface="Arial"/>
              </a:rPr>
              <a:t> </a:t>
            </a:r>
            <a:r>
              <a:rPr lang="en-US" sz="1400" dirty="0">
                <a:latin typeface="+mn-lt"/>
                <a:cs typeface="Arial"/>
              </a:rPr>
              <a:t>Virtual Webinars/Meetings/Surveys</a:t>
            </a: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400" dirty="0">
                <a:latin typeface="+mn-lt"/>
                <a:cs typeface="Arial"/>
              </a:rPr>
              <a:t> Attended</a:t>
            </a:r>
            <a:r>
              <a:rPr lang="en-US" dirty="0">
                <a:solidFill>
                  <a:srgbClr val="FE4387"/>
                </a:solidFill>
                <a:latin typeface="+mn-lt"/>
                <a:cs typeface="Arial"/>
              </a:rPr>
              <a:t> </a:t>
            </a:r>
            <a:r>
              <a:rPr lang="en-US" b="1" dirty="0">
                <a:solidFill>
                  <a:srgbClr val="FFFF00"/>
                </a:solidFill>
                <a:latin typeface="+mn-lt"/>
                <a:cs typeface="Arial"/>
              </a:rPr>
              <a:t>5</a:t>
            </a:r>
            <a:r>
              <a:rPr lang="en-US" b="1" dirty="0">
                <a:solidFill>
                  <a:srgbClr val="FE4387"/>
                </a:solidFill>
                <a:latin typeface="+mn-lt"/>
                <a:cs typeface="Arial"/>
              </a:rPr>
              <a:t> </a:t>
            </a:r>
            <a:r>
              <a:rPr lang="en-US" sz="1400" dirty="0">
                <a:latin typeface="+mn-lt"/>
                <a:cs typeface="Arial"/>
              </a:rPr>
              <a:t>Partner Events</a:t>
            </a: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400" dirty="0">
                <a:latin typeface="+mn-lt"/>
                <a:cs typeface="Arial"/>
              </a:rPr>
              <a:t> Attended</a:t>
            </a:r>
            <a:r>
              <a:rPr lang="en-US" dirty="0">
                <a:latin typeface="+mn-lt"/>
                <a:cs typeface="Arial"/>
              </a:rPr>
              <a:t> </a:t>
            </a:r>
            <a:r>
              <a:rPr lang="en-US" b="1" dirty="0">
                <a:solidFill>
                  <a:srgbClr val="297C2A"/>
                </a:solidFill>
                <a:cs typeface="Arial"/>
              </a:rPr>
              <a:t>3</a:t>
            </a:r>
            <a:r>
              <a:rPr lang="en-US" dirty="0">
                <a:latin typeface="+mn-lt"/>
                <a:cs typeface="Arial"/>
              </a:rPr>
              <a:t> </a:t>
            </a:r>
            <a:r>
              <a:rPr lang="en-US" sz="1400" dirty="0">
                <a:latin typeface="+mn-lt"/>
                <a:cs typeface="Arial"/>
              </a:rPr>
              <a:t>AGM Events</a:t>
            </a:r>
            <a:endParaRPr lang="en-US" sz="1400" b="1" dirty="0">
              <a:latin typeface="+mn-lt"/>
              <a:cs typeface="Arial"/>
            </a:endParaRP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400" dirty="0">
                <a:latin typeface="+mn-lt"/>
                <a:cs typeface="Arial"/>
              </a:rPr>
              <a:t> Spread </a:t>
            </a:r>
            <a:r>
              <a:rPr lang="en-US" b="1" dirty="0">
                <a:solidFill>
                  <a:srgbClr val="01C2D1"/>
                </a:solidFill>
                <a:latin typeface="+mn-lt"/>
                <a:cs typeface="Arial"/>
              </a:rPr>
              <a:t>10</a:t>
            </a:r>
            <a:r>
              <a:rPr lang="en-US" sz="1400" dirty="0">
                <a:latin typeface="+mn-lt"/>
                <a:cs typeface="Arial"/>
              </a:rPr>
              <a:t> Press Releases </a:t>
            </a: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400" dirty="0">
                <a:latin typeface="+mn-lt"/>
                <a:cs typeface="Arial"/>
              </a:rPr>
              <a:t> Sent out</a:t>
            </a:r>
            <a:r>
              <a:rPr lang="en-US" sz="1400" dirty="0">
                <a:solidFill>
                  <a:srgbClr val="01C2D1"/>
                </a:solidFill>
                <a:latin typeface="+mn-lt"/>
                <a:cs typeface="Arial"/>
              </a:rPr>
              <a:t> </a:t>
            </a:r>
            <a:r>
              <a:rPr lang="en-US" b="1" dirty="0">
                <a:solidFill>
                  <a:srgbClr val="FE4387"/>
                </a:solidFill>
                <a:latin typeface="+mn-lt"/>
                <a:cs typeface="Arial"/>
              </a:rPr>
              <a:t>18</a:t>
            </a:r>
            <a:r>
              <a:rPr lang="en-US" sz="1400" dirty="0">
                <a:solidFill>
                  <a:srgbClr val="01C2D1"/>
                </a:solidFill>
                <a:latin typeface="+mn-lt"/>
                <a:cs typeface="Arial"/>
              </a:rPr>
              <a:t> </a:t>
            </a:r>
            <a:r>
              <a:rPr lang="en-US" sz="1400" dirty="0">
                <a:latin typeface="+mn-lt"/>
                <a:cs typeface="Arial"/>
              </a:rPr>
              <a:t>Letters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+mn-lt"/>
              <a:cs typeface="Arial"/>
            </a:endParaRP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0F429F-8152-4C5A-AEB7-103B2B9F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8394" y="188712"/>
            <a:ext cx="9141397" cy="1107996"/>
          </a:xfrm>
        </p:spPr>
        <p:txBody>
          <a:bodyPr/>
          <a:lstStyle/>
          <a:p>
            <a:r>
              <a:rPr lang="en-US" sz="7200" i="1" dirty="0">
                <a:latin typeface="Segoe Script" panose="030B0504020000000003" pitchFamily="66" charset="0"/>
              </a:rPr>
              <a:t>CPF NB…</a:t>
            </a:r>
            <a:endParaRPr lang="en-CA" sz="7200" i="1" dirty="0">
              <a:latin typeface="Segoe Script" panose="030B0504020000000003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36F1E-3F9A-4B8C-99D0-B4C022A2612E}"/>
              </a:ext>
            </a:extLst>
          </p:cNvPr>
          <p:cNvSpPr txBox="1"/>
          <p:nvPr/>
        </p:nvSpPr>
        <p:spPr>
          <a:xfrm>
            <a:off x="4302281" y="928008"/>
            <a:ext cx="8005482" cy="345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endParaRPr lang="en-US" sz="1400" dirty="0">
              <a:latin typeface="Segoe Print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There were </a:t>
            </a:r>
            <a:r>
              <a:rPr lang="en-CA" b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27</a:t>
            </a:r>
            <a:r>
              <a:rPr lang="en-CA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rants/Awards/Funding/ Bursaries valued at </a:t>
            </a:r>
            <a:r>
              <a:rPr lang="en-US" b="1" dirty="0">
                <a:solidFill>
                  <a:srgbClr val="F69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$34,701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was 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Canada Summer Job (CSJ) was granted totaling</a:t>
            </a:r>
            <a:r>
              <a:rPr lang="en-US" sz="1400" dirty="0">
                <a:solidFill>
                  <a:srgbClr val="297C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297C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</a:t>
            </a:r>
            <a:r>
              <a:rPr lang="en-CA" b="1" i="0" dirty="0">
                <a:solidFill>
                  <a:srgbClr val="297C2A"/>
                </a:solidFill>
                <a:effectLst/>
                <a:latin typeface="Arial" panose="020B0604020202020204" pitchFamily="34" charset="0"/>
              </a:rPr>
              <a:t>6201</a:t>
            </a:r>
            <a:r>
              <a:rPr lang="en-US" b="1" dirty="0">
                <a:solidFill>
                  <a:srgbClr val="297C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awarded to CPF NB </a:t>
            </a:r>
            <a:endParaRPr lang="en-CA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was </a:t>
            </a:r>
            <a:r>
              <a:rPr lang="en-US" b="1" dirty="0">
                <a:solidFill>
                  <a:srgbClr val="01C2D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CPF NB Richard Rice Memorial Bursary (CPFN BRRMB)</a:t>
            </a:r>
            <a:r>
              <a:rPr lang="en-US" b="1" dirty="0">
                <a:solidFill>
                  <a:srgbClr val="FE438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$500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awarded  </a:t>
            </a:r>
            <a:endParaRPr lang="en-CA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were </a:t>
            </a:r>
            <a:r>
              <a:rPr lang="en-US" b="1" dirty="0">
                <a:solidFill>
                  <a:srgbClr val="F69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Université de Moncton and 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Université de Sainte-Anne NS bursaries for grade 12 1</a:t>
            </a:r>
            <a:r>
              <a:rPr lang="en-US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</a:t>
            </a:r>
            <a:r>
              <a:rPr lang="en-US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3</a:t>
            </a:r>
            <a:r>
              <a:rPr lang="en-US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place winners in all 4 categories during Concours, totaling </a:t>
            </a:r>
            <a:r>
              <a:rPr lang="en-US" b="1" dirty="0">
                <a:solidFill>
                  <a:srgbClr val="297C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$27,000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CA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was </a:t>
            </a:r>
            <a:r>
              <a:rPr lang="en-US" b="1" dirty="0">
                <a:solidFill>
                  <a:srgbClr val="01C2D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$1000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Uni as sponsor for our virtual event.     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</a:p>
          <a:p>
            <a:r>
              <a:rPr lang="en-US" sz="1600" i="1" dirty="0">
                <a:effectLst/>
                <a:latin typeface="+mn-lt"/>
                <a:ea typeface="Times New Roman" panose="02020603050405020304" pitchFamily="18" charset="0"/>
              </a:rPr>
              <a:t>Restriction to offer our usual Summer French Camp programs due to the</a:t>
            </a:r>
            <a:r>
              <a:rPr lang="en-CA" sz="1600" i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+mn-lt"/>
                <a:ea typeface="Times New Roman" panose="02020603050405020304" pitchFamily="18" charset="0"/>
              </a:rPr>
              <a:t>pandemic, CPF NB posted many alternative online French camps through our</a:t>
            </a:r>
            <a:r>
              <a:rPr lang="en-US" sz="1600" i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+mn-lt"/>
                <a:ea typeface="Times New Roman" panose="02020603050405020304" pitchFamily="18" charset="0"/>
              </a:rPr>
              <a:t>social medias from April through to August and also during the Christmas Holidays 2020.</a:t>
            </a:r>
            <a:endParaRPr lang="en-US" sz="1600" i="1" dirty="0">
              <a:latin typeface="+mn-lt"/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700" dirty="0">
              <a:latin typeface="+mn-lt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endParaRPr lang="en-US" sz="700" dirty="0">
              <a:latin typeface="+mn-lt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endParaRPr lang="en-US" sz="2000" dirty="0">
              <a:latin typeface="+mn-lt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58F8089-3714-4DD7-9061-0DB107A447D1}"/>
              </a:ext>
            </a:extLst>
          </p:cNvPr>
          <p:cNvSpPr txBox="1">
            <a:spLocks/>
          </p:cNvSpPr>
          <p:nvPr/>
        </p:nvSpPr>
        <p:spPr>
          <a:xfrm>
            <a:off x="3510919" y="3645990"/>
            <a:ext cx="5170162" cy="1107996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CA" sz="7200" i="1" dirty="0">
                <a:latin typeface="Segoe Script" panose="030B0504020000000003" pitchFamily="66" charset="0"/>
              </a:rPr>
              <a:t>Reach…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54A5356-CFBB-4AB5-9F3F-46754627758B}"/>
              </a:ext>
            </a:extLst>
          </p:cNvPr>
          <p:cNvSpPr txBox="1">
            <a:spLocks/>
          </p:cNvSpPr>
          <p:nvPr/>
        </p:nvSpPr>
        <p:spPr>
          <a:xfrm>
            <a:off x="4302281" y="4520409"/>
            <a:ext cx="7889718" cy="1680714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en-US" sz="1600" dirty="0">
                <a:cs typeface="Segoe UI"/>
              </a:rPr>
              <a:t>This year the CPF NB membership count has increased from </a:t>
            </a:r>
            <a:r>
              <a:rPr lang="en-US" altLang="en-US" sz="2000" b="1" i="1" dirty="0">
                <a:cs typeface="Segoe UI"/>
              </a:rPr>
              <a:t>4010</a:t>
            </a:r>
            <a:r>
              <a:rPr lang="en-US" altLang="en-US" sz="1600" dirty="0">
                <a:cs typeface="Segoe UI"/>
              </a:rPr>
              <a:t> to </a:t>
            </a:r>
            <a:r>
              <a:rPr lang="en-US" altLang="en-US" sz="2000" b="1" i="1" dirty="0">
                <a:cs typeface="Segoe UI"/>
              </a:rPr>
              <a:t>6403…</a:t>
            </a:r>
          </a:p>
          <a:p>
            <a:pPr marL="285750" indent="-285750" fontAlgn="auto">
              <a:spcAft>
                <a:spcPts val="0"/>
              </a:spcAft>
            </a:pPr>
            <a:endParaRPr lang="en-US" altLang="en-US" dirty="0">
              <a:solidFill>
                <a:srgbClr val="FFFFFF"/>
              </a:solidFill>
              <a:cs typeface="Segoe UI"/>
            </a:endParaRPr>
          </a:p>
          <a:p>
            <a:pPr marL="285750" indent="-285750" fontAlgn="auto">
              <a:spcAft>
                <a:spcPts val="0"/>
              </a:spcAft>
            </a:pPr>
            <a:endParaRPr lang="en-US" altLang="en-US" sz="3200" dirty="0">
              <a:solidFill>
                <a:srgbClr val="FFFFFF"/>
              </a:solidFill>
              <a:cs typeface="Segoe UI"/>
            </a:endParaRPr>
          </a:p>
          <a:p>
            <a:pPr marL="285750" indent="-285750" fontAlgn="auto">
              <a:spcAft>
                <a:spcPts val="0"/>
              </a:spcAft>
            </a:pPr>
            <a:endParaRPr lang="en-US" altLang="en-US" sz="3200" dirty="0">
              <a:solidFill>
                <a:srgbClr val="FFFFFF"/>
              </a:solidFill>
              <a:cs typeface="Segoe UI"/>
            </a:endParaRPr>
          </a:p>
          <a:p>
            <a:pPr marL="285750" indent="-285750" fontAlgn="auto">
              <a:spcAft>
                <a:spcPts val="0"/>
              </a:spcAft>
            </a:pPr>
            <a:endParaRPr lang="en-US" altLang="en-US" sz="3200" dirty="0">
              <a:solidFill>
                <a:srgbClr val="FFFFFF"/>
              </a:solidFill>
              <a:cs typeface="Segoe UI"/>
            </a:endParaRPr>
          </a:p>
          <a:p>
            <a:pPr marL="285750" indent="-285750" fontAlgn="auto">
              <a:spcAft>
                <a:spcPts val="0"/>
              </a:spcAft>
            </a:pPr>
            <a:endParaRPr lang="en-US" altLang="en-US" sz="3200" dirty="0">
              <a:solidFill>
                <a:srgbClr val="FFFFFF"/>
              </a:solidFill>
              <a:cs typeface="Segoe UI"/>
            </a:endParaRPr>
          </a:p>
          <a:p>
            <a:pPr marL="285750" indent="-285750" fontAlgn="auto">
              <a:spcAft>
                <a:spcPts val="0"/>
              </a:spcAft>
            </a:pPr>
            <a:endParaRPr lang="en-US" altLang="en-US" sz="3200" dirty="0">
              <a:solidFill>
                <a:srgbClr val="FFFFFF"/>
              </a:solidFill>
              <a:cs typeface="Segoe UI"/>
            </a:endParaRPr>
          </a:p>
          <a:p>
            <a:pPr fontAlgn="auto">
              <a:spcAft>
                <a:spcPts val="0"/>
              </a:spcAft>
            </a:pPr>
            <a:endParaRPr lang="en-US" sz="3200" dirty="0">
              <a:solidFill>
                <a:srgbClr val="FFFFFF"/>
              </a:solidFill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19952-BF56-4CD0-9D99-B4174732BD2D}"/>
              </a:ext>
            </a:extLst>
          </p:cNvPr>
          <p:cNvSpPr txBox="1"/>
          <p:nvPr/>
        </p:nvSpPr>
        <p:spPr>
          <a:xfrm>
            <a:off x="7042516" y="4616699"/>
            <a:ext cx="5835245" cy="18620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500" b="1" dirty="0">
                <a:solidFill>
                  <a:srgbClr val="297C2A"/>
                </a:solidFill>
                <a:latin typeface="Segoe Print"/>
                <a:cs typeface="Arial"/>
              </a:rPr>
              <a:t>+</a:t>
            </a:r>
            <a:r>
              <a:rPr lang="en-US" sz="11500" b="1" dirty="0">
                <a:solidFill>
                  <a:srgbClr val="01C2D1"/>
                </a:solidFill>
                <a:latin typeface="Segoe Print"/>
                <a:cs typeface="Arial"/>
              </a:rPr>
              <a:t>2</a:t>
            </a:r>
            <a:r>
              <a:rPr lang="en-US" sz="11500" b="1" dirty="0">
                <a:solidFill>
                  <a:srgbClr val="FE4387"/>
                </a:solidFill>
                <a:latin typeface="Segoe Print"/>
                <a:cs typeface="Arial"/>
              </a:rPr>
              <a:t>3</a:t>
            </a:r>
            <a:r>
              <a:rPr lang="en-US" sz="11500" b="1" dirty="0">
                <a:solidFill>
                  <a:srgbClr val="F69000"/>
                </a:solidFill>
                <a:latin typeface="Segoe Print"/>
                <a:cs typeface="Arial"/>
              </a:rPr>
              <a:t>9</a:t>
            </a:r>
            <a:r>
              <a:rPr lang="en-US" sz="11500" b="1" dirty="0">
                <a:solidFill>
                  <a:srgbClr val="FFFF00"/>
                </a:solidFill>
                <a:latin typeface="Segoe Print"/>
                <a:cs typeface="Arial"/>
              </a:rPr>
              <a:t>3</a:t>
            </a:r>
            <a:endParaRPr lang="en-US" sz="11500" b="1" dirty="0">
              <a:solidFill>
                <a:srgbClr val="FFFF00"/>
              </a:solidFill>
              <a:latin typeface="Segoe Print"/>
              <a:cs typeface="Arial" panose="020B0604020202020204" pitchFamily="34" charset="0"/>
            </a:endParaRPr>
          </a:p>
        </p:txBody>
      </p:sp>
      <p:pic>
        <p:nvPicPr>
          <p:cNvPr id="14" name="Picture 13" descr="Thumbs Up Handy">
            <a:extLst>
              <a:ext uri="{FF2B5EF4-FFF2-40B4-BE49-F238E27FC236}">
                <a16:creationId xmlns:a16="http://schemas.microsoft.com/office/drawing/2014/main" id="{AE68B172-6A60-451B-BB0D-2CB8D42C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850276"/>
            <a:ext cx="1134637" cy="11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8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6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1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4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8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4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6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7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8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3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72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1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38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300"/>
                            </p:stCondLst>
                            <p:childTnLst>
                              <p:par>
                                <p:cTn id="1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7300"/>
                            </p:stCondLst>
                            <p:childTnLst>
                              <p:par>
                                <p:cTn id="1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6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7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30" tmFilter="0, 0; 0.125,0.2665; 0.25,0.4; 0.375,0.465; 0.5,0.5;  0.625,0.535; 0.75,0.6; 0.875,0.7335; 1,1">
                                          <p:stCondLst>
                                            <p:cond delay="7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65" tmFilter="0, 0; 0.125,0.2665; 0.25,0.4; 0.375,0.465; 0.5,0.5;  0.625,0.535; 0.75,0.6; 0.875,0.7335; 1,1">
                                          <p:stCondLst>
                                            <p:cond delay="14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80" tmFilter="0, 0; 0.125,0.2665; 0.25,0.4; 0.375,0.465; 0.5,0.5;  0.625,0.535; 0.75,0.6; 0.875,0.7335; 1,1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9">
                                          <p:stCondLst>
                                            <p:cond delay="7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83" decel="50000">
                                          <p:stCondLst>
                                            <p:cond delay="7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9">
                                          <p:stCondLst>
                                            <p:cond delay="14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83" decel="50000">
                                          <p:stCondLst>
                                            <p:cond delay="147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9">
                                          <p:stCondLst>
                                            <p:cond delay="18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83" decel="50000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9">
                                          <p:stCondLst>
                                            <p:cond delay="198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83" decel="50000">
                                          <p:stCondLst>
                                            <p:cond delay="20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1" presetID="26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4300"/>
                            </p:stCondLst>
                            <p:childTnLst>
                              <p:par>
                                <p:cTn id="2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01CCA1B-2976-4B01-9F17-DB3AD5C2C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27" y="4830946"/>
            <a:ext cx="7694973" cy="2027054"/>
          </a:xfrm>
          <a:prstGeom prst="rect">
            <a:avLst/>
          </a:prstGeom>
        </p:spPr>
      </p:pic>
      <p:pic>
        <p:nvPicPr>
          <p:cNvPr id="5" name="Picture 4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EEC6A2C5-E903-4E0D-93DF-C9521E764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26" y="1184748"/>
            <a:ext cx="7694973" cy="36461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586AC-7D52-4FB8-8E44-D7276BF4C24B}"/>
              </a:ext>
            </a:extLst>
          </p:cNvPr>
          <p:cNvSpPr txBox="1"/>
          <p:nvPr/>
        </p:nvSpPr>
        <p:spPr>
          <a:xfrm>
            <a:off x="4497025" y="261418"/>
            <a:ext cx="769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dern Love Grunge" panose="04070805081005020601" pitchFamily="82" charset="0"/>
                <a:ea typeface="STCaiyun" panose="020B0503020204020204" pitchFamily="2" charset="-122"/>
              </a:rPr>
              <a:t>CPF NB Board &amp; Staff</a:t>
            </a:r>
            <a:endParaRPr lang="en-CA" sz="5400" dirty="0">
              <a:solidFill>
                <a:schemeClr val="bg1"/>
              </a:solidFill>
              <a:latin typeface="Modern Love Grunge" panose="04070805081005020601" pitchFamily="82" charset="0"/>
              <a:ea typeface="STCaiyun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5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BC92DE-1779-4A44-AED9-0261C2497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0081" y="-2955"/>
            <a:ext cx="7799387" cy="1534757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altLang="en-US" dirty="0">
                <a:latin typeface="Segoe Print"/>
              </a:rPr>
              <a:t>Funded by...</a:t>
            </a:r>
            <a:endParaRPr lang="en-US" dirty="0">
              <a:latin typeface="Segoe Prin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AD89BC2-BDD2-4029-BC0D-4C12B545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25" y="1205265"/>
            <a:ext cx="11283350" cy="43180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772600-8A66-445A-B005-11F80C98E218}"/>
              </a:ext>
            </a:extLst>
          </p:cNvPr>
          <p:cNvSpPr txBox="1"/>
          <p:nvPr/>
        </p:nvSpPr>
        <p:spPr>
          <a:xfrm>
            <a:off x="4550074" y="7688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egoe Print"/>
                <a:cs typeface="Arial"/>
              </a:rPr>
              <a:t>Brought to you by...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93955-F80E-4878-8D87-75AF628D6958}"/>
              </a:ext>
            </a:extLst>
          </p:cNvPr>
          <p:cNvSpPr txBox="1"/>
          <p:nvPr/>
        </p:nvSpPr>
        <p:spPr>
          <a:xfrm>
            <a:off x="5153025" y="36290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0078D4"/>
      </a:accent1>
      <a:accent2>
        <a:srgbClr val="007788"/>
      </a:accent2>
      <a:accent3>
        <a:srgbClr val="297C2A"/>
      </a:accent3>
      <a:accent4>
        <a:srgbClr val="FF2625"/>
      </a:accent4>
      <a:accent5>
        <a:srgbClr val="FE4387"/>
      </a:accent5>
      <a:accent6>
        <a:srgbClr val="D7D7D7"/>
      </a:accent6>
      <a:hlink>
        <a:srgbClr val="51E5FF"/>
      </a:hlink>
      <a:folHlink>
        <a:srgbClr val="0078D4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_v2" id="{305F3CB5-DAFC-47B1-A1A2-5F7FD2458A84}" vid="{65144770-9016-4FAC-934C-5E9A9429981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7DE35A0-28ED-4D42-9357-DCB6A1C51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318041-50D7-4E47-9BD9-FE885E42AC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4119F0-3CE7-4464-96A2-DC738A807A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Hispanic Heritage Month presentation</Template>
  <TotalTime>786</TotalTime>
  <Words>777</Words>
  <Application>Microsoft Office PowerPoint</Application>
  <PresentationFormat>Widescreen</PresentationFormat>
  <Paragraphs>83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Arial,Sans-Serif</vt:lpstr>
      <vt:lpstr>Bradley Hand ITC</vt:lpstr>
      <vt:lpstr>Calibri</vt:lpstr>
      <vt:lpstr>Modern Love Grunge</vt:lpstr>
      <vt:lpstr>Segoe Print</vt:lpstr>
      <vt:lpstr>Segoe Script</vt:lpstr>
      <vt:lpstr>Segoe UI</vt:lpstr>
      <vt:lpstr>Segoe UI Emoji</vt:lpstr>
      <vt:lpstr>Office Theme</vt:lpstr>
      <vt:lpstr>Annual Performance Review</vt:lpstr>
      <vt:lpstr>Who Are We?</vt:lpstr>
      <vt:lpstr>PowerPoint Presentation</vt:lpstr>
      <vt:lpstr>8 SUMMER &amp; HOLIDAY CAMPS WE SUPPORTED/POSTED</vt:lpstr>
      <vt:lpstr>PowerPoint Presentation</vt:lpstr>
      <vt:lpstr>CPF NB…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Performance Review</dc:title>
  <dc:subject/>
  <dc:creator>Abby</dc:creator>
  <cp:keywords/>
  <dc:description/>
  <cp:lastModifiedBy>Allison Davis</cp:lastModifiedBy>
  <cp:revision>1234</cp:revision>
  <dcterms:created xsi:type="dcterms:W3CDTF">2021-11-13T13:44:03Z</dcterms:created>
  <dcterms:modified xsi:type="dcterms:W3CDTF">2021-11-25T13:34:20Z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